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6" r:id="rId2"/>
    <p:sldId id="257" r:id="rId3"/>
    <p:sldId id="258" r:id="rId4"/>
    <p:sldId id="259" r:id="rId5"/>
    <p:sldId id="266" r:id="rId6"/>
    <p:sldId id="267" r:id="rId7"/>
    <p:sldId id="268" r:id="rId8"/>
    <p:sldId id="269" r:id="rId9"/>
    <p:sldId id="261" r:id="rId10"/>
    <p:sldId id="262" r:id="rId11"/>
    <p:sldId id="263" r:id="rId12"/>
    <p:sldId id="26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D79E58-0181-4757-BD89-7FCC83C70226}" type="datetimeFigureOut">
              <a:rPr lang="ru-RU" smtClean="0"/>
              <a:t>09.05.2026</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0F8FC6-84A5-4A76-9AAC-759FAD8A822E}" type="slidenum">
              <a:rPr lang="ru-RU" smtClean="0"/>
              <a:t>‹#›</a:t>
            </a:fld>
            <a:endParaRPr lang="ru-RU"/>
          </a:p>
        </p:txBody>
      </p:sp>
    </p:spTree>
    <p:extLst>
      <p:ext uri="{BB962C8B-B14F-4D97-AF65-F5344CB8AC3E}">
        <p14:creationId xmlns:p14="http://schemas.microsoft.com/office/powerpoint/2010/main" val="95148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30F8FC6-84A5-4A76-9AAC-759FAD8A822E}" type="slidenum">
              <a:rPr lang="ru-RU" smtClean="0"/>
              <a:t>4</a:t>
            </a:fld>
            <a:endParaRPr lang="ru-RU"/>
          </a:p>
        </p:txBody>
      </p:sp>
    </p:spTree>
    <p:extLst>
      <p:ext uri="{BB962C8B-B14F-4D97-AF65-F5344CB8AC3E}">
        <p14:creationId xmlns:p14="http://schemas.microsoft.com/office/powerpoint/2010/main" val="4086600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ru-RU"/>
              <a:t>Образец заголовка</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BD75C742-4D4B-45A8-9E22-3345E39B07BA}" type="datetimeFigureOut">
              <a:rPr lang="ru-RU" smtClean="0"/>
              <a:t>09.05.2026</a:t>
            </a:fld>
            <a:endParaRPr lang="ru-RU"/>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ru-RU"/>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9B2994F4-6027-42EE-B93E-907538411C0B}" type="slidenum">
              <a:rPr lang="ru-RU" smtClean="0"/>
              <a:t>‹#›</a:t>
            </a:fld>
            <a:endParaRPr lang="ru-RU"/>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88813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D75C742-4D4B-45A8-9E22-3345E39B07BA}" type="datetimeFigureOut">
              <a:rPr lang="ru-RU" smtClean="0"/>
              <a:t>09.05.2026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B2994F4-6027-42EE-B93E-907538411C0B}" type="slidenum">
              <a:rPr lang="ru-RU" smtClean="0"/>
              <a:t>‹#›</a:t>
            </a:fld>
            <a:endParaRPr lang="ru-RU"/>
          </a:p>
        </p:txBody>
      </p:sp>
    </p:spTree>
    <p:extLst>
      <p:ext uri="{BB962C8B-B14F-4D97-AF65-F5344CB8AC3E}">
        <p14:creationId xmlns:p14="http://schemas.microsoft.com/office/powerpoint/2010/main" val="1035793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D75C742-4D4B-45A8-9E22-3345E39B07BA}" type="datetimeFigureOut">
              <a:rPr lang="ru-RU" smtClean="0"/>
              <a:t>09.05.2026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B2994F4-6027-42EE-B93E-907538411C0B}" type="slidenum">
              <a:rPr lang="ru-RU" smtClean="0"/>
              <a:t>‹#›</a:t>
            </a:fld>
            <a:endParaRPr lang="ru-RU"/>
          </a:p>
        </p:txBody>
      </p:sp>
    </p:spTree>
    <p:extLst>
      <p:ext uri="{BB962C8B-B14F-4D97-AF65-F5344CB8AC3E}">
        <p14:creationId xmlns:p14="http://schemas.microsoft.com/office/powerpoint/2010/main" val="2628815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D75C742-4D4B-45A8-9E22-3345E39B07BA}" type="datetimeFigureOut">
              <a:rPr lang="ru-RU" smtClean="0"/>
              <a:t>09.05.2026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B2994F4-6027-42EE-B93E-907538411C0B}" type="slidenum">
              <a:rPr lang="ru-RU" smtClean="0"/>
              <a:t>‹#›</a:t>
            </a:fld>
            <a:endParaRPr lang="ru-RU"/>
          </a:p>
        </p:txBody>
      </p:sp>
    </p:spTree>
    <p:extLst>
      <p:ext uri="{BB962C8B-B14F-4D97-AF65-F5344CB8AC3E}">
        <p14:creationId xmlns:p14="http://schemas.microsoft.com/office/powerpoint/2010/main" val="362741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BD75C742-4D4B-45A8-9E22-3345E39B07BA}" type="datetimeFigureOut">
              <a:rPr lang="ru-RU" smtClean="0"/>
              <a:t>09.05.2026</a:t>
            </a:fld>
            <a:endParaRPr lang="ru-RU"/>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ru-RU"/>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9B2994F4-6027-42EE-B93E-907538411C0B}" type="slidenum">
              <a:rPr lang="ru-RU" smtClean="0"/>
              <a:t>‹#›</a:t>
            </a:fld>
            <a:endParaRPr lang="ru-RU"/>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2757195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D75C742-4D4B-45A8-9E22-3345E39B07BA}" type="datetimeFigureOut">
              <a:rPr lang="ru-RU" smtClean="0"/>
              <a:t>09.05.2026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B2994F4-6027-42EE-B93E-907538411C0B}" type="slidenum">
              <a:rPr lang="ru-RU" smtClean="0"/>
              <a:t>‹#›</a:t>
            </a:fld>
            <a:endParaRPr lang="ru-RU"/>
          </a:p>
        </p:txBody>
      </p:sp>
    </p:spTree>
    <p:extLst>
      <p:ext uri="{BB962C8B-B14F-4D97-AF65-F5344CB8AC3E}">
        <p14:creationId xmlns:p14="http://schemas.microsoft.com/office/powerpoint/2010/main" val="98515251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57300" y="2909102"/>
            <a:ext cx="4800600" cy="299639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633864" y="2909102"/>
            <a:ext cx="4800600" cy="299639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D75C742-4D4B-45A8-9E22-3345E39B07BA}" type="datetimeFigureOut">
              <a:rPr lang="ru-RU" smtClean="0"/>
              <a:t>09.05.2026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B2994F4-6027-42EE-B93E-907538411C0B}" type="slidenum">
              <a:rPr lang="ru-RU" smtClean="0"/>
              <a:t>‹#›</a:t>
            </a:fld>
            <a:endParaRPr lang="ru-RU"/>
          </a:p>
        </p:txBody>
      </p:sp>
    </p:spTree>
    <p:extLst>
      <p:ext uri="{BB962C8B-B14F-4D97-AF65-F5344CB8AC3E}">
        <p14:creationId xmlns:p14="http://schemas.microsoft.com/office/powerpoint/2010/main" val="306947701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D75C742-4D4B-45A8-9E22-3345E39B07BA}" type="datetimeFigureOut">
              <a:rPr lang="ru-RU" smtClean="0"/>
              <a:t>09.05.2026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B2994F4-6027-42EE-B93E-907538411C0B}" type="slidenum">
              <a:rPr lang="ru-RU" smtClean="0"/>
              <a:t>‹#›</a:t>
            </a:fld>
            <a:endParaRPr lang="ru-RU"/>
          </a:p>
        </p:txBody>
      </p:sp>
    </p:spTree>
    <p:extLst>
      <p:ext uri="{BB962C8B-B14F-4D97-AF65-F5344CB8AC3E}">
        <p14:creationId xmlns:p14="http://schemas.microsoft.com/office/powerpoint/2010/main" val="3786539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75C742-4D4B-45A8-9E22-3345E39B07BA}" type="datetimeFigureOut">
              <a:rPr lang="ru-RU" smtClean="0"/>
              <a:t>09.05.2026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B2994F4-6027-42EE-B93E-907538411C0B}" type="slidenum">
              <a:rPr lang="ru-RU" smtClean="0"/>
              <a:t>‹#›</a:t>
            </a:fld>
            <a:endParaRPr lang="ru-RU"/>
          </a:p>
        </p:txBody>
      </p:sp>
    </p:spTree>
    <p:extLst>
      <p:ext uri="{BB962C8B-B14F-4D97-AF65-F5344CB8AC3E}">
        <p14:creationId xmlns:p14="http://schemas.microsoft.com/office/powerpoint/2010/main" val="1166977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ru-RU"/>
              <a:t>Образец заголовка</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65051" y="6375679"/>
            <a:ext cx="1233355" cy="348462"/>
          </a:xfrm>
        </p:spPr>
        <p:txBody>
          <a:bodyPr/>
          <a:lstStyle/>
          <a:p>
            <a:fld id="{BD75C742-4D4B-45A8-9E22-3345E39B07BA}" type="datetimeFigureOut">
              <a:rPr lang="ru-RU" smtClean="0"/>
              <a:t>09.05.2026</a:t>
            </a:fld>
            <a:endParaRPr lang="ru-RU"/>
          </a:p>
        </p:txBody>
      </p:sp>
      <p:sp>
        <p:nvSpPr>
          <p:cNvPr id="6" name="Footer Placeholder 5"/>
          <p:cNvSpPr>
            <a:spLocks noGrp="1"/>
          </p:cNvSpPr>
          <p:nvPr>
            <p:ph type="ftr" sz="quarter" idx="11"/>
          </p:nvPr>
        </p:nvSpPr>
        <p:spPr>
          <a:xfrm>
            <a:off x="2103620" y="6375679"/>
            <a:ext cx="3482179" cy="345796"/>
          </a:xfrm>
        </p:spPr>
        <p:txBody>
          <a:bodyPr/>
          <a:lstStyle/>
          <a:p>
            <a:endParaRPr lang="ru-RU"/>
          </a:p>
        </p:txBody>
      </p:sp>
      <p:sp>
        <p:nvSpPr>
          <p:cNvPr id="7" name="Slide Number Placeholder 6"/>
          <p:cNvSpPr>
            <a:spLocks noGrp="1"/>
          </p:cNvSpPr>
          <p:nvPr>
            <p:ph type="sldNum" sz="quarter" idx="12"/>
          </p:nvPr>
        </p:nvSpPr>
        <p:spPr>
          <a:xfrm>
            <a:off x="5691014" y="6375679"/>
            <a:ext cx="1232456" cy="345796"/>
          </a:xfrm>
        </p:spPr>
        <p:txBody>
          <a:bodyPr/>
          <a:lstStyle/>
          <a:p>
            <a:fld id="{9B2994F4-6027-42EE-B93E-907538411C0B}" type="slidenum">
              <a:rPr lang="ru-RU" smtClean="0"/>
              <a:t>‹#›</a:t>
            </a:fld>
            <a:endParaRPr lang="ru-RU"/>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24445894"/>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ru-RU"/>
              <a:t>Образец заголовка</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65950" y="6375679"/>
            <a:ext cx="1232456" cy="348462"/>
          </a:xfrm>
        </p:spPr>
        <p:txBody>
          <a:bodyPr/>
          <a:lstStyle/>
          <a:p>
            <a:fld id="{BD75C742-4D4B-45A8-9E22-3345E39B07BA}" type="datetimeFigureOut">
              <a:rPr lang="ru-RU" smtClean="0"/>
              <a:t>09.05.2026</a:t>
            </a:fld>
            <a:endParaRPr lang="ru-RU"/>
          </a:p>
        </p:txBody>
      </p:sp>
      <p:sp>
        <p:nvSpPr>
          <p:cNvPr id="6" name="Footer Placeholder 5"/>
          <p:cNvSpPr>
            <a:spLocks noGrp="1"/>
          </p:cNvSpPr>
          <p:nvPr>
            <p:ph type="ftr" sz="quarter" idx="11"/>
          </p:nvPr>
        </p:nvSpPr>
        <p:spPr>
          <a:xfrm>
            <a:off x="2103621" y="6375679"/>
            <a:ext cx="3482178" cy="345796"/>
          </a:xfrm>
        </p:spPr>
        <p:txBody>
          <a:bodyPr/>
          <a:lstStyle/>
          <a:p>
            <a:endParaRPr lang="ru-RU"/>
          </a:p>
        </p:txBody>
      </p:sp>
      <p:sp>
        <p:nvSpPr>
          <p:cNvPr id="7" name="Slide Number Placeholder 6"/>
          <p:cNvSpPr>
            <a:spLocks noGrp="1"/>
          </p:cNvSpPr>
          <p:nvPr>
            <p:ph type="sldNum" sz="quarter" idx="12"/>
          </p:nvPr>
        </p:nvSpPr>
        <p:spPr>
          <a:xfrm>
            <a:off x="5687568" y="6375679"/>
            <a:ext cx="1234440" cy="345796"/>
          </a:xfrm>
        </p:spPr>
        <p:txBody>
          <a:bodyPr/>
          <a:lstStyle/>
          <a:p>
            <a:fld id="{9B2994F4-6027-42EE-B93E-907538411C0B}" type="slidenum">
              <a:rPr lang="ru-RU" smtClean="0"/>
              <a:t>‹#›</a:t>
            </a:fld>
            <a:endParaRPr lang="ru-RU"/>
          </a:p>
        </p:txBody>
      </p:sp>
    </p:spTree>
    <p:extLst>
      <p:ext uri="{BB962C8B-B14F-4D97-AF65-F5344CB8AC3E}">
        <p14:creationId xmlns:p14="http://schemas.microsoft.com/office/powerpoint/2010/main" val="3746215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BD75C742-4D4B-45A8-9E22-3345E39B07BA}" type="datetimeFigureOut">
              <a:rPr lang="ru-RU" smtClean="0"/>
              <a:t>09.05.2026</a:t>
            </a:fld>
            <a:endParaRPr lang="ru-RU"/>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ru-RU"/>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9B2994F4-6027-42EE-B93E-907538411C0B}" type="slidenum">
              <a:rPr lang="ru-RU" smtClean="0"/>
              <a:t>‹#›</a:t>
            </a:fld>
            <a:endParaRPr lang="ru-RU"/>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57289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2BBE45-67A1-4AB7-921A-087BA3D8476C}"/>
              </a:ext>
            </a:extLst>
          </p:cNvPr>
          <p:cNvSpPr>
            <a:spLocks noGrp="1"/>
          </p:cNvSpPr>
          <p:nvPr>
            <p:ph type="ctrTitle"/>
          </p:nvPr>
        </p:nvSpPr>
        <p:spPr/>
        <p:txBody>
          <a:bodyPr/>
          <a:lstStyle/>
          <a:p>
            <a:r>
              <a:rPr lang="ru-RU" sz="6600" dirty="0"/>
              <a:t>Внедрение игровых технологий в процесс обучения математике</a:t>
            </a:r>
          </a:p>
        </p:txBody>
      </p:sp>
    </p:spTree>
    <p:extLst>
      <p:ext uri="{BB962C8B-B14F-4D97-AF65-F5344CB8AC3E}">
        <p14:creationId xmlns:p14="http://schemas.microsoft.com/office/powerpoint/2010/main" val="1681899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D42B44-64C4-42D4-861F-63E5039F115E}"/>
              </a:ext>
            </a:extLst>
          </p:cNvPr>
          <p:cNvSpPr>
            <a:spLocks noGrp="1"/>
          </p:cNvSpPr>
          <p:nvPr>
            <p:ph type="title"/>
          </p:nvPr>
        </p:nvSpPr>
        <p:spPr/>
        <p:txBody>
          <a:bodyPr/>
          <a:lstStyle/>
          <a:p>
            <a:pPr algn="ctr"/>
            <a:r>
              <a:rPr lang="ru-RU" dirty="0"/>
              <a:t>Домино</a:t>
            </a:r>
          </a:p>
        </p:txBody>
      </p:sp>
      <p:sp>
        <p:nvSpPr>
          <p:cNvPr id="3" name="Объект 2">
            <a:extLst>
              <a:ext uri="{FF2B5EF4-FFF2-40B4-BE49-F238E27FC236}">
                <a16:creationId xmlns:a16="http://schemas.microsoft.com/office/drawing/2014/main" id="{913BD71D-77A2-4F63-9FD0-2C0842F5B583}"/>
              </a:ext>
            </a:extLst>
          </p:cNvPr>
          <p:cNvSpPr>
            <a:spLocks noGrp="1"/>
          </p:cNvSpPr>
          <p:nvPr>
            <p:ph idx="1"/>
          </p:nvPr>
        </p:nvSpPr>
        <p:spPr>
          <a:xfrm>
            <a:off x="1251678" y="1319753"/>
            <a:ext cx="10178322" cy="5081047"/>
          </a:xfrm>
        </p:spPr>
        <p:txBody>
          <a:bodyPr>
            <a:normAutofit lnSpcReduction="10000"/>
          </a:bodyPr>
          <a:lstStyle/>
          <a:p>
            <a:pPr algn="just"/>
            <a:r>
              <a:rPr lang="ru-RU" dirty="0"/>
              <a:t>Это командное соревнование по решению задач. Задачи напечатаны на карточках-домино. Изначально все карточки лежат на столе задачами вниз, то есть участники могут видеть только изображения костей домино, но не текст задач. В начале игры к столу жюри подходят по одному представителю команд и берут по одной задаче. У команды есть 2 попытки сдать ответ задачи. Но не подряд! Один участник от команды приносит ответ ВМЕСТЕ с </a:t>
            </a:r>
            <a:r>
              <a:rPr lang="ru-RU" dirty="0" err="1"/>
              <a:t>доминошкой</a:t>
            </a:r>
            <a:r>
              <a:rPr lang="ru-RU" dirty="0"/>
              <a:t> и вне зависимости от правильности ответа берет ДРУГУЮ </a:t>
            </a:r>
            <a:r>
              <a:rPr lang="ru-RU" dirty="0" err="1"/>
              <a:t>доминошку</a:t>
            </a:r>
            <a:r>
              <a:rPr lang="ru-RU" dirty="0"/>
              <a:t>. Если правильный ответ дан с первой попытки, то команда получает количество баллов, равное сумме очков </a:t>
            </a:r>
            <a:r>
              <a:rPr lang="ru-RU" dirty="0" err="1"/>
              <a:t>доминошки</a:t>
            </a:r>
            <a:r>
              <a:rPr lang="ru-RU" dirty="0"/>
              <a:t>, на которой написана задача. Если правильный ответ дан со второй попытки, то команда получает количество баллов, равное большему числу из написанных на </a:t>
            </a:r>
            <a:r>
              <a:rPr lang="ru-RU" dirty="0" err="1"/>
              <a:t>доминошке</a:t>
            </a:r>
            <a:r>
              <a:rPr lang="ru-RU" dirty="0"/>
              <a:t>. Если со второй попытки снова дан неправильный ответ, то у команды вычитается количество баллов, равное меньшему числу из написанных на </a:t>
            </a:r>
            <a:r>
              <a:rPr lang="ru-RU" dirty="0" err="1"/>
              <a:t>доминошке</a:t>
            </a:r>
            <a:r>
              <a:rPr lang="ru-RU" dirty="0"/>
              <a:t>. После того, как сдан ответ, команда выбирает следующую задачу из имеющихся на столе и нерешенных ею или неверно решенных в первую попытку. Таким образом, в каждый момент времени у команды есть только одна задача. Особая ситуация с карточкой «Пусто-пусто». На решение этой задачи дается всего одна попытка. Но за правильный ответ дается 10 баллов. </a:t>
            </a:r>
          </a:p>
        </p:txBody>
      </p:sp>
    </p:spTree>
    <p:extLst>
      <p:ext uri="{BB962C8B-B14F-4D97-AF65-F5344CB8AC3E}">
        <p14:creationId xmlns:p14="http://schemas.microsoft.com/office/powerpoint/2010/main" val="2590473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BDF424-892A-49B4-AE4F-210848816219}"/>
              </a:ext>
            </a:extLst>
          </p:cNvPr>
          <p:cNvSpPr>
            <a:spLocks noGrp="1"/>
          </p:cNvSpPr>
          <p:nvPr>
            <p:ph type="title"/>
          </p:nvPr>
        </p:nvSpPr>
        <p:spPr/>
        <p:txBody>
          <a:bodyPr/>
          <a:lstStyle/>
          <a:p>
            <a:pPr algn="ctr"/>
            <a:r>
              <a:rPr lang="ru-RU" dirty="0"/>
              <a:t>«Бонусы»</a:t>
            </a:r>
          </a:p>
        </p:txBody>
      </p:sp>
      <p:sp>
        <p:nvSpPr>
          <p:cNvPr id="3" name="Объект 2">
            <a:extLst>
              <a:ext uri="{FF2B5EF4-FFF2-40B4-BE49-F238E27FC236}">
                <a16:creationId xmlns:a16="http://schemas.microsoft.com/office/drawing/2014/main" id="{474D7B08-E6DF-49F9-9AB8-A95FF8E11005}"/>
              </a:ext>
            </a:extLst>
          </p:cNvPr>
          <p:cNvSpPr>
            <a:spLocks noGrp="1"/>
          </p:cNvSpPr>
          <p:nvPr>
            <p:ph idx="1"/>
          </p:nvPr>
        </p:nvSpPr>
        <p:spPr>
          <a:xfrm>
            <a:off x="1251678" y="1216059"/>
            <a:ext cx="10178322" cy="5052766"/>
          </a:xfrm>
        </p:spPr>
        <p:txBody>
          <a:bodyPr>
            <a:normAutofit lnSpcReduction="10000"/>
          </a:bodyPr>
          <a:lstStyle/>
          <a:p>
            <a:pPr algn="just"/>
            <a:r>
              <a:rPr lang="ru-RU" sz="2400" dirty="0"/>
              <a:t>Это командная игра-соревнование по решению задач. Основным зачётным показателем в «Бонусах» является общее количество набранных очков. Решение задач Продолжительность игры 2 часа (120 минут). Есть 24 задачи: 8 задач по 3 балла, 8 задач по 4 балла и 8 задач по 5 баллов. В начале игры команда получает по одной задаче каждой стоимости. В бланке ответов команда указывает бонус, который применяется к задаче. Имеется следующий набор бонусов: 6 бонусов «+1», 4 бонуса «+2», 2 бонуса «+3», 6 бонусов «∗2», 4 бонуса «∗3», 2 бонуса «∗4». Команда сама выбирает, к какой задаче какой бонус применить. Сдав ответ на задачу, команда получает задачу такой же стоимости. Если задачи данной стоимости закончились, то команда не получает новой задачи. Если задача решена верно, то бонус применяется к стоимости задачи, в противном случае команда получает 0 баллов.</a:t>
            </a:r>
          </a:p>
        </p:txBody>
      </p:sp>
    </p:spTree>
    <p:extLst>
      <p:ext uri="{BB962C8B-B14F-4D97-AF65-F5344CB8AC3E}">
        <p14:creationId xmlns:p14="http://schemas.microsoft.com/office/powerpoint/2010/main" val="1655905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2E1FA8-7CFF-43D5-B830-9CA67498BABA}"/>
              </a:ext>
            </a:extLst>
          </p:cNvPr>
          <p:cNvSpPr>
            <a:spLocks noGrp="1"/>
          </p:cNvSpPr>
          <p:nvPr>
            <p:ph type="title"/>
          </p:nvPr>
        </p:nvSpPr>
        <p:spPr>
          <a:xfrm>
            <a:off x="1251678" y="146715"/>
            <a:ext cx="10178322" cy="1492132"/>
          </a:xfrm>
        </p:spPr>
        <p:txBody>
          <a:bodyPr>
            <a:normAutofit/>
          </a:bodyPr>
          <a:lstStyle/>
          <a:p>
            <a:pPr algn="ctr"/>
            <a:r>
              <a:rPr lang="ru-RU" dirty="0"/>
              <a:t>Викторины</a:t>
            </a:r>
            <a:br>
              <a:rPr lang="ru-RU" dirty="0"/>
            </a:br>
            <a:r>
              <a:rPr lang="en-US" sz="2400" dirty="0"/>
              <a:t>https://console.myquiz.ru/Quizzes</a:t>
            </a:r>
            <a:endParaRPr lang="ru-RU" dirty="0"/>
          </a:p>
        </p:txBody>
      </p:sp>
      <p:pic>
        <p:nvPicPr>
          <p:cNvPr id="4" name="Объект 3">
            <a:extLst>
              <a:ext uri="{FF2B5EF4-FFF2-40B4-BE49-F238E27FC236}">
                <a16:creationId xmlns:a16="http://schemas.microsoft.com/office/drawing/2014/main" id="{164692AA-03FD-4C40-9403-AAB9674D6DBD}"/>
              </a:ext>
            </a:extLst>
          </p:cNvPr>
          <p:cNvPicPr>
            <a:picLocks noGrp="1" noChangeAspect="1"/>
          </p:cNvPicPr>
          <p:nvPr>
            <p:ph idx="1"/>
          </p:nvPr>
        </p:nvPicPr>
        <p:blipFill>
          <a:blip r:embed="rId2"/>
          <a:stretch>
            <a:fillRect/>
          </a:stretch>
        </p:blipFill>
        <p:spPr>
          <a:xfrm>
            <a:off x="1048522" y="1243739"/>
            <a:ext cx="10584634" cy="5156462"/>
          </a:xfrm>
          <a:prstGeom prst="rect">
            <a:avLst/>
          </a:prstGeom>
        </p:spPr>
      </p:pic>
    </p:spTree>
    <p:extLst>
      <p:ext uri="{BB962C8B-B14F-4D97-AF65-F5344CB8AC3E}">
        <p14:creationId xmlns:p14="http://schemas.microsoft.com/office/powerpoint/2010/main" val="1944353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E04641-36F3-49D4-91BA-5ECA92689A0B}"/>
              </a:ext>
            </a:extLst>
          </p:cNvPr>
          <p:cNvSpPr>
            <a:spLocks noGrp="1"/>
          </p:cNvSpPr>
          <p:nvPr>
            <p:ph type="title"/>
          </p:nvPr>
        </p:nvSpPr>
        <p:spPr>
          <a:xfrm>
            <a:off x="1251678" y="382384"/>
            <a:ext cx="10178322" cy="2341962"/>
          </a:xfrm>
        </p:spPr>
        <p:txBody>
          <a:bodyPr>
            <a:noAutofit/>
          </a:bodyPr>
          <a:lstStyle/>
          <a:p>
            <a:pPr algn="just"/>
            <a:r>
              <a:rPr lang="ru-RU" sz="6000" dirty="0"/>
              <a:t>Игровые технологии как драйвер эффективности уроков математики</a:t>
            </a:r>
            <a:endParaRPr lang="ru-RU" sz="4400" dirty="0"/>
          </a:p>
        </p:txBody>
      </p:sp>
      <p:sp>
        <p:nvSpPr>
          <p:cNvPr id="3" name="Объект 2">
            <a:extLst>
              <a:ext uri="{FF2B5EF4-FFF2-40B4-BE49-F238E27FC236}">
                <a16:creationId xmlns:a16="http://schemas.microsoft.com/office/drawing/2014/main" id="{416E488D-E003-42CF-9C59-350937CE562A}"/>
              </a:ext>
            </a:extLst>
          </p:cNvPr>
          <p:cNvSpPr>
            <a:spLocks noGrp="1"/>
          </p:cNvSpPr>
          <p:nvPr>
            <p:ph idx="1"/>
          </p:nvPr>
        </p:nvSpPr>
        <p:spPr>
          <a:xfrm>
            <a:off x="1157410" y="3087281"/>
            <a:ext cx="10178322" cy="3228678"/>
          </a:xfrm>
        </p:spPr>
        <p:txBody>
          <a:bodyPr>
            <a:normAutofit/>
          </a:bodyPr>
          <a:lstStyle/>
          <a:p>
            <a:pPr marL="0" indent="0" algn="just">
              <a:buNone/>
            </a:pPr>
            <a:r>
              <a:rPr lang="ru-RU" sz="3600" dirty="0"/>
              <a:t>Внедрение игровых технологий в обучении математике увеличивает мотивацию, способствует освоению сложных тем, развивает командную работу. </a:t>
            </a:r>
            <a:endParaRPr lang="ru-RU" sz="4000" dirty="0"/>
          </a:p>
        </p:txBody>
      </p:sp>
    </p:spTree>
    <p:extLst>
      <p:ext uri="{BB962C8B-B14F-4D97-AF65-F5344CB8AC3E}">
        <p14:creationId xmlns:p14="http://schemas.microsoft.com/office/powerpoint/2010/main" val="2295467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4682C0-A297-41DB-9D60-B3BC09C42170}"/>
              </a:ext>
            </a:extLst>
          </p:cNvPr>
          <p:cNvSpPr>
            <a:spLocks noGrp="1"/>
          </p:cNvSpPr>
          <p:nvPr>
            <p:ph type="title"/>
          </p:nvPr>
        </p:nvSpPr>
        <p:spPr>
          <a:xfrm>
            <a:off x="1251678" y="382385"/>
            <a:ext cx="10178322" cy="1908328"/>
          </a:xfrm>
        </p:spPr>
        <p:txBody>
          <a:bodyPr>
            <a:normAutofit fontScale="90000"/>
          </a:bodyPr>
          <a:lstStyle/>
          <a:p>
            <a:pPr algn="ctr"/>
            <a:r>
              <a:rPr lang="ru-RU" sz="5400" dirty="0"/>
              <a:t>Актуальность игровых подходов в обучении математике</a:t>
            </a:r>
          </a:p>
        </p:txBody>
      </p:sp>
      <p:sp>
        <p:nvSpPr>
          <p:cNvPr id="3" name="Объект 2">
            <a:extLst>
              <a:ext uri="{FF2B5EF4-FFF2-40B4-BE49-F238E27FC236}">
                <a16:creationId xmlns:a16="http://schemas.microsoft.com/office/drawing/2014/main" id="{B4D80D0F-2D5E-4FD1-8FFB-34CA17A741CE}"/>
              </a:ext>
            </a:extLst>
          </p:cNvPr>
          <p:cNvSpPr>
            <a:spLocks noGrp="1"/>
          </p:cNvSpPr>
          <p:nvPr>
            <p:ph idx="1"/>
          </p:nvPr>
        </p:nvSpPr>
        <p:spPr>
          <a:xfrm>
            <a:off x="1251678" y="2413261"/>
            <a:ext cx="10178322" cy="3777416"/>
          </a:xfrm>
        </p:spPr>
        <p:txBody>
          <a:bodyPr>
            <a:normAutofit/>
          </a:bodyPr>
          <a:lstStyle/>
          <a:p>
            <a:pPr marL="0" indent="0" algn="just">
              <a:buNone/>
            </a:pPr>
            <a:r>
              <a:rPr lang="ru-RU" sz="3200" dirty="0"/>
              <a:t>Современное образование стремится объединить эффективность и интерес. Игровые технологии рассматриваются как средство снятия напряжения, усиления вовлечённости, поддержки индивидуализации; актуальны для повышения значимости математики в школе XXI века.</a:t>
            </a:r>
          </a:p>
        </p:txBody>
      </p:sp>
    </p:spTree>
    <p:extLst>
      <p:ext uri="{BB962C8B-B14F-4D97-AF65-F5344CB8AC3E}">
        <p14:creationId xmlns:p14="http://schemas.microsoft.com/office/powerpoint/2010/main" val="4001181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496070-4837-436F-AC4D-8104B135E44C}"/>
              </a:ext>
            </a:extLst>
          </p:cNvPr>
          <p:cNvSpPr>
            <a:spLocks noGrp="1"/>
          </p:cNvSpPr>
          <p:nvPr>
            <p:ph type="title"/>
          </p:nvPr>
        </p:nvSpPr>
        <p:spPr>
          <a:xfrm>
            <a:off x="1155195" y="198453"/>
            <a:ext cx="10178322" cy="1492132"/>
          </a:xfrm>
        </p:spPr>
        <p:txBody>
          <a:bodyPr/>
          <a:lstStyle/>
          <a:p>
            <a:pPr algn="ctr"/>
            <a:r>
              <a:rPr lang="ru-RU" dirty="0"/>
              <a:t>Командные математические игры: механика и примеры</a:t>
            </a:r>
          </a:p>
        </p:txBody>
      </p:sp>
      <p:sp>
        <p:nvSpPr>
          <p:cNvPr id="8" name="Объект 7">
            <a:extLst>
              <a:ext uri="{FF2B5EF4-FFF2-40B4-BE49-F238E27FC236}">
                <a16:creationId xmlns:a16="http://schemas.microsoft.com/office/drawing/2014/main" id="{80AED619-17B9-4273-81EF-9FF383EC5627}"/>
              </a:ext>
            </a:extLst>
          </p:cNvPr>
          <p:cNvSpPr>
            <a:spLocks noGrp="1"/>
          </p:cNvSpPr>
          <p:nvPr>
            <p:ph idx="1"/>
          </p:nvPr>
        </p:nvSpPr>
        <p:spPr>
          <a:xfrm>
            <a:off x="1188822" y="1587708"/>
            <a:ext cx="10178322" cy="1866507"/>
          </a:xfrm>
        </p:spPr>
        <p:txBody>
          <a:bodyPr>
            <a:normAutofit/>
          </a:bodyPr>
          <a:lstStyle/>
          <a:p>
            <a:pPr marL="0" indent="0">
              <a:buNone/>
            </a:pPr>
            <a:r>
              <a:rPr lang="ru-RU" sz="2400" dirty="0"/>
              <a:t>Командные математические игры предполагают решение задач ради достижения цели. Примеры: «Математическая абака», "Домино", "Бонусы". Развиваются логика, быстрота мышления, сплочённость, академическая инициатива.</a:t>
            </a:r>
          </a:p>
        </p:txBody>
      </p:sp>
      <p:pic>
        <p:nvPicPr>
          <p:cNvPr id="9" name="Рисунок 8">
            <a:extLst>
              <a:ext uri="{FF2B5EF4-FFF2-40B4-BE49-F238E27FC236}">
                <a16:creationId xmlns:a16="http://schemas.microsoft.com/office/drawing/2014/main" id="{7DE6EE61-9082-42C5-A1F8-26E6AFF007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8007" y="3167406"/>
            <a:ext cx="4502667" cy="3308209"/>
          </a:xfrm>
          <a:prstGeom prst="rect">
            <a:avLst/>
          </a:prstGeom>
        </p:spPr>
      </p:pic>
      <p:pic>
        <p:nvPicPr>
          <p:cNvPr id="10" name="Объект 5">
            <a:extLst>
              <a:ext uri="{FF2B5EF4-FFF2-40B4-BE49-F238E27FC236}">
                <a16:creationId xmlns:a16="http://schemas.microsoft.com/office/drawing/2014/main" id="{8481E343-EEA4-4DD5-99C1-FAA40F1A06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7983" y="3167406"/>
            <a:ext cx="5321317" cy="3308209"/>
          </a:xfrm>
          <a:prstGeom prst="rect">
            <a:avLst/>
          </a:prstGeom>
        </p:spPr>
      </p:pic>
    </p:spTree>
    <p:extLst>
      <p:ext uri="{BB962C8B-B14F-4D97-AF65-F5344CB8AC3E}">
        <p14:creationId xmlns:p14="http://schemas.microsoft.com/office/powerpoint/2010/main" val="4047754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7203CA-56B3-4C5F-997B-6EDE5DAC66EB}"/>
              </a:ext>
            </a:extLst>
          </p:cNvPr>
          <p:cNvSpPr>
            <a:spLocks noGrp="1"/>
          </p:cNvSpPr>
          <p:nvPr>
            <p:ph type="title"/>
          </p:nvPr>
        </p:nvSpPr>
        <p:spPr>
          <a:xfrm>
            <a:off x="1251678" y="127861"/>
            <a:ext cx="10178322" cy="1492132"/>
          </a:xfrm>
        </p:spPr>
        <p:txBody>
          <a:bodyPr/>
          <a:lstStyle/>
          <a:p>
            <a:pPr algn="just"/>
            <a:r>
              <a:rPr lang="ru-RU" dirty="0"/>
              <a:t>Викторины и </a:t>
            </a:r>
            <a:r>
              <a:rPr lang="ru-RU" dirty="0" err="1"/>
              <a:t>квизы</a:t>
            </a:r>
            <a:r>
              <a:rPr lang="ru-RU" dirty="0"/>
              <a:t>: мотивация через соревнование</a:t>
            </a:r>
          </a:p>
        </p:txBody>
      </p:sp>
      <p:sp>
        <p:nvSpPr>
          <p:cNvPr id="3" name="Объект 2">
            <a:extLst>
              <a:ext uri="{FF2B5EF4-FFF2-40B4-BE49-F238E27FC236}">
                <a16:creationId xmlns:a16="http://schemas.microsoft.com/office/drawing/2014/main" id="{6EFC784B-ADA0-47CA-A789-91F37961B971}"/>
              </a:ext>
            </a:extLst>
          </p:cNvPr>
          <p:cNvSpPr>
            <a:spLocks noGrp="1"/>
          </p:cNvSpPr>
          <p:nvPr>
            <p:ph idx="1"/>
          </p:nvPr>
        </p:nvSpPr>
        <p:spPr>
          <a:xfrm>
            <a:off x="1251678" y="1572689"/>
            <a:ext cx="10178322" cy="1492132"/>
          </a:xfrm>
        </p:spPr>
        <p:txBody>
          <a:bodyPr>
            <a:normAutofit fontScale="92500" lnSpcReduction="10000"/>
          </a:bodyPr>
          <a:lstStyle/>
          <a:p>
            <a:pPr marL="0" indent="0" algn="just">
              <a:buNone/>
            </a:pPr>
            <a:r>
              <a:rPr lang="ru-RU" sz="2400" dirty="0"/>
              <a:t>Викторины и </a:t>
            </a:r>
            <a:r>
              <a:rPr lang="ru-RU" sz="2400" dirty="0" err="1"/>
              <a:t>квизы</a:t>
            </a:r>
            <a:r>
              <a:rPr lang="ru-RU" sz="2400" dirty="0"/>
              <a:t>, такие как «Математическая битва» и «Своя игра», содействуют повторению, закреплению материала. Формируют здоровую конкуренцию, командный дух, стимулируют интерес благодаря элементу соревнования.</a:t>
            </a:r>
          </a:p>
        </p:txBody>
      </p:sp>
      <p:pic>
        <p:nvPicPr>
          <p:cNvPr id="4" name="Рисунок 3">
            <a:extLst>
              <a:ext uri="{FF2B5EF4-FFF2-40B4-BE49-F238E27FC236}">
                <a16:creationId xmlns:a16="http://schemas.microsoft.com/office/drawing/2014/main" id="{000F389A-3748-4567-93AE-44AAD87C7DDC}"/>
              </a:ext>
            </a:extLst>
          </p:cNvPr>
          <p:cNvPicPr>
            <a:picLocks noChangeAspect="1"/>
          </p:cNvPicPr>
          <p:nvPr/>
        </p:nvPicPr>
        <p:blipFill>
          <a:blip r:embed="rId2"/>
          <a:stretch>
            <a:fillRect/>
          </a:stretch>
        </p:blipFill>
        <p:spPr>
          <a:xfrm>
            <a:off x="1045149" y="3017516"/>
            <a:ext cx="4892512" cy="3520422"/>
          </a:xfrm>
          <a:prstGeom prst="rect">
            <a:avLst/>
          </a:prstGeom>
        </p:spPr>
      </p:pic>
      <p:pic>
        <p:nvPicPr>
          <p:cNvPr id="5" name="Рисунок 4">
            <a:extLst>
              <a:ext uri="{FF2B5EF4-FFF2-40B4-BE49-F238E27FC236}">
                <a16:creationId xmlns:a16="http://schemas.microsoft.com/office/drawing/2014/main" id="{7C7504CB-1443-4917-A5B3-48436EB5722F}"/>
              </a:ext>
            </a:extLst>
          </p:cNvPr>
          <p:cNvPicPr>
            <a:picLocks noChangeAspect="1"/>
          </p:cNvPicPr>
          <p:nvPr/>
        </p:nvPicPr>
        <p:blipFill>
          <a:blip r:embed="rId3"/>
          <a:stretch>
            <a:fillRect/>
          </a:stretch>
        </p:blipFill>
        <p:spPr>
          <a:xfrm>
            <a:off x="6096000" y="3017517"/>
            <a:ext cx="5404701" cy="3519340"/>
          </a:xfrm>
          <a:prstGeom prst="rect">
            <a:avLst/>
          </a:prstGeom>
        </p:spPr>
      </p:pic>
    </p:spTree>
    <p:extLst>
      <p:ext uri="{BB962C8B-B14F-4D97-AF65-F5344CB8AC3E}">
        <p14:creationId xmlns:p14="http://schemas.microsoft.com/office/powerpoint/2010/main" val="371732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164B45-63B5-4F68-BD15-A3C7C2A13628}"/>
              </a:ext>
            </a:extLst>
          </p:cNvPr>
          <p:cNvSpPr>
            <a:spLocks noGrp="1"/>
          </p:cNvSpPr>
          <p:nvPr>
            <p:ph type="title"/>
          </p:nvPr>
        </p:nvSpPr>
        <p:spPr>
          <a:xfrm>
            <a:off x="1251678" y="382385"/>
            <a:ext cx="10178322" cy="2511644"/>
          </a:xfrm>
        </p:spPr>
        <p:txBody>
          <a:bodyPr>
            <a:normAutofit/>
          </a:bodyPr>
          <a:lstStyle/>
          <a:p>
            <a:pPr algn="just"/>
            <a:r>
              <a:rPr lang="ru-RU" sz="6600" dirty="0"/>
              <a:t>Ролевые и деловые игры в обучении математике</a:t>
            </a:r>
          </a:p>
        </p:txBody>
      </p:sp>
      <p:sp>
        <p:nvSpPr>
          <p:cNvPr id="3" name="Объект 2">
            <a:extLst>
              <a:ext uri="{FF2B5EF4-FFF2-40B4-BE49-F238E27FC236}">
                <a16:creationId xmlns:a16="http://schemas.microsoft.com/office/drawing/2014/main" id="{43F653E6-4069-4EAA-9040-80528FC85DFE}"/>
              </a:ext>
            </a:extLst>
          </p:cNvPr>
          <p:cNvSpPr>
            <a:spLocks noGrp="1"/>
          </p:cNvSpPr>
          <p:nvPr>
            <p:ph idx="1"/>
          </p:nvPr>
        </p:nvSpPr>
        <p:spPr>
          <a:xfrm>
            <a:off x="1251678" y="2286001"/>
            <a:ext cx="9985073" cy="3219253"/>
          </a:xfrm>
        </p:spPr>
        <p:txBody>
          <a:bodyPr>
            <a:normAutofit/>
          </a:bodyPr>
          <a:lstStyle/>
          <a:p>
            <a:pPr marL="0" indent="0" algn="just">
              <a:buNone/>
            </a:pPr>
            <a:r>
              <a:rPr lang="ru-RU" sz="3200" dirty="0"/>
              <a:t>Ролевые и деловые игры, например, «Интеллектуальное казино», вовлекают учеников в реальные ситуации, где требуется применять математику. Формируются коммуникативные навыки, инициативность, практическое мышление.</a:t>
            </a:r>
          </a:p>
        </p:txBody>
      </p:sp>
    </p:spTree>
    <p:extLst>
      <p:ext uri="{BB962C8B-B14F-4D97-AF65-F5344CB8AC3E}">
        <p14:creationId xmlns:p14="http://schemas.microsoft.com/office/powerpoint/2010/main" val="4085625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CE759F-6ECF-402C-A451-2726BC9EDC3B}"/>
              </a:ext>
            </a:extLst>
          </p:cNvPr>
          <p:cNvSpPr>
            <a:spLocks noGrp="1"/>
          </p:cNvSpPr>
          <p:nvPr>
            <p:ph type="title"/>
          </p:nvPr>
        </p:nvSpPr>
        <p:spPr>
          <a:xfrm>
            <a:off x="1251678" y="382385"/>
            <a:ext cx="10178322" cy="1903616"/>
          </a:xfrm>
        </p:spPr>
        <p:txBody>
          <a:bodyPr>
            <a:normAutofit/>
          </a:bodyPr>
          <a:lstStyle/>
          <a:p>
            <a:pPr algn="just"/>
            <a:r>
              <a:rPr lang="ru-RU" sz="6000" dirty="0"/>
              <a:t>Ключевые преимущества игровых технологий</a:t>
            </a:r>
          </a:p>
        </p:txBody>
      </p:sp>
      <p:sp>
        <p:nvSpPr>
          <p:cNvPr id="3" name="Объект 2">
            <a:extLst>
              <a:ext uri="{FF2B5EF4-FFF2-40B4-BE49-F238E27FC236}">
                <a16:creationId xmlns:a16="http://schemas.microsoft.com/office/drawing/2014/main" id="{FC830B93-2FE5-4CFC-ADA0-BEDC7BAA37A4}"/>
              </a:ext>
            </a:extLst>
          </p:cNvPr>
          <p:cNvSpPr>
            <a:spLocks noGrp="1"/>
          </p:cNvSpPr>
          <p:nvPr>
            <p:ph idx="1"/>
          </p:nvPr>
        </p:nvSpPr>
        <p:spPr>
          <a:xfrm>
            <a:off x="1251678" y="2286001"/>
            <a:ext cx="10178322" cy="4275055"/>
          </a:xfrm>
        </p:spPr>
        <p:txBody>
          <a:bodyPr>
            <a:normAutofit/>
          </a:bodyPr>
          <a:lstStyle/>
          <a:p>
            <a:pPr marL="0" indent="0">
              <a:buNone/>
            </a:pPr>
            <a:r>
              <a:rPr lang="ru-RU" sz="2800" dirty="0"/>
              <a:t>Преимущества внедрения игр: </a:t>
            </a:r>
          </a:p>
          <a:p>
            <a:pPr>
              <a:buFont typeface="Wingdings" panose="05000000000000000000" pitchFamily="2" charset="2"/>
              <a:buChar char="ü"/>
            </a:pPr>
            <a:r>
              <a:rPr lang="ru-RU" sz="2800" dirty="0"/>
              <a:t>Повышение мотивации; </a:t>
            </a:r>
          </a:p>
          <a:p>
            <a:pPr>
              <a:buFont typeface="Wingdings" panose="05000000000000000000" pitchFamily="2" charset="2"/>
              <a:buChar char="ü"/>
            </a:pPr>
            <a:r>
              <a:rPr lang="ru-RU" sz="2800" dirty="0"/>
              <a:t>Развитие софт скиллов — коммуникация, командная работа; </a:t>
            </a:r>
          </a:p>
          <a:p>
            <a:pPr>
              <a:buFont typeface="Wingdings" panose="05000000000000000000" pitchFamily="2" charset="2"/>
              <a:buChar char="ü"/>
            </a:pPr>
            <a:r>
              <a:rPr lang="ru-RU" sz="2800" dirty="0"/>
              <a:t>Индивидуализация; </a:t>
            </a:r>
          </a:p>
          <a:p>
            <a:pPr>
              <a:buFont typeface="Wingdings" panose="05000000000000000000" pitchFamily="2" charset="2"/>
              <a:buChar char="ü"/>
            </a:pPr>
            <a:r>
              <a:rPr lang="ru-RU" sz="2800" dirty="0"/>
              <a:t>Закрепление знаний. </a:t>
            </a:r>
          </a:p>
          <a:p>
            <a:pPr marL="0" indent="0">
              <a:buNone/>
            </a:pPr>
            <a:r>
              <a:rPr lang="ru-RU" sz="2800" dirty="0"/>
              <a:t>Обеспечивается психоэмоциональный комфорт и обучающая эффективность.</a:t>
            </a:r>
          </a:p>
        </p:txBody>
      </p:sp>
    </p:spTree>
    <p:extLst>
      <p:ext uri="{BB962C8B-B14F-4D97-AF65-F5344CB8AC3E}">
        <p14:creationId xmlns:p14="http://schemas.microsoft.com/office/powerpoint/2010/main" val="3967565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EA5FB7-E287-44C1-9315-14FA828C87D2}"/>
              </a:ext>
            </a:extLst>
          </p:cNvPr>
          <p:cNvSpPr>
            <a:spLocks noGrp="1"/>
          </p:cNvSpPr>
          <p:nvPr>
            <p:ph type="title"/>
          </p:nvPr>
        </p:nvSpPr>
        <p:spPr>
          <a:xfrm>
            <a:off x="1251678" y="382384"/>
            <a:ext cx="10178322" cy="2709608"/>
          </a:xfrm>
        </p:spPr>
        <p:txBody>
          <a:bodyPr>
            <a:normAutofit/>
          </a:bodyPr>
          <a:lstStyle/>
          <a:p>
            <a:pPr algn="just"/>
            <a:r>
              <a:rPr lang="ru-RU" sz="5400" dirty="0"/>
              <a:t>Итоги и перспективы: эффективная математика через игру</a:t>
            </a:r>
          </a:p>
        </p:txBody>
      </p:sp>
      <p:sp>
        <p:nvSpPr>
          <p:cNvPr id="3" name="Объект 2">
            <a:extLst>
              <a:ext uri="{FF2B5EF4-FFF2-40B4-BE49-F238E27FC236}">
                <a16:creationId xmlns:a16="http://schemas.microsoft.com/office/drawing/2014/main" id="{92F52F26-5D83-403B-9A62-55051639890A}"/>
              </a:ext>
            </a:extLst>
          </p:cNvPr>
          <p:cNvSpPr>
            <a:spLocks noGrp="1"/>
          </p:cNvSpPr>
          <p:nvPr>
            <p:ph idx="1"/>
          </p:nvPr>
        </p:nvSpPr>
        <p:spPr>
          <a:xfrm>
            <a:off x="1251678" y="2776195"/>
            <a:ext cx="10178322" cy="3593591"/>
          </a:xfrm>
        </p:spPr>
        <p:txBody>
          <a:bodyPr>
            <a:normAutofit lnSpcReduction="10000"/>
          </a:bodyPr>
          <a:lstStyle/>
          <a:p>
            <a:pPr marL="0" indent="0" algn="just">
              <a:buNone/>
            </a:pPr>
            <a:r>
              <a:rPr lang="ru-RU" sz="3600" dirty="0"/>
              <a:t>Внедрение игр в математику формирует позитивное отношение, улучшает качество знаний, способствует формированию гибких навыков и вовлечённости. Методика актуальна для современных школ и растёт в популярности как элемент эффективной педагогики.</a:t>
            </a:r>
          </a:p>
        </p:txBody>
      </p:sp>
    </p:spTree>
    <p:extLst>
      <p:ext uri="{BB962C8B-B14F-4D97-AF65-F5344CB8AC3E}">
        <p14:creationId xmlns:p14="http://schemas.microsoft.com/office/powerpoint/2010/main" val="11455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49CAA4-9D77-4DBA-9556-8D466C09063A}"/>
              </a:ext>
            </a:extLst>
          </p:cNvPr>
          <p:cNvSpPr>
            <a:spLocks noGrp="1"/>
          </p:cNvSpPr>
          <p:nvPr>
            <p:ph type="title"/>
          </p:nvPr>
        </p:nvSpPr>
        <p:spPr/>
        <p:txBody>
          <a:bodyPr/>
          <a:lstStyle/>
          <a:p>
            <a:pPr algn="ctr"/>
            <a:r>
              <a:rPr lang="ru-RU" dirty="0"/>
              <a:t>МАТЕМАТИЧЕСКАЯ АБАКА</a:t>
            </a:r>
            <a:br>
              <a:rPr lang="ru-RU" b="1" dirty="0"/>
            </a:br>
            <a:endParaRPr lang="ru-RU" dirty="0"/>
          </a:p>
        </p:txBody>
      </p:sp>
      <p:pic>
        <p:nvPicPr>
          <p:cNvPr id="6" name="Рисунок 5">
            <a:extLst>
              <a:ext uri="{FF2B5EF4-FFF2-40B4-BE49-F238E27FC236}">
                <a16:creationId xmlns:a16="http://schemas.microsoft.com/office/drawing/2014/main" id="{59BC2523-C220-43EA-90A4-B9C2ADE1E367}"/>
              </a:ext>
            </a:extLst>
          </p:cNvPr>
          <p:cNvPicPr>
            <a:picLocks noChangeAspect="1"/>
          </p:cNvPicPr>
          <p:nvPr/>
        </p:nvPicPr>
        <p:blipFill>
          <a:blip r:embed="rId2"/>
          <a:stretch>
            <a:fillRect/>
          </a:stretch>
        </p:blipFill>
        <p:spPr>
          <a:xfrm>
            <a:off x="1046375" y="1360840"/>
            <a:ext cx="10383625" cy="4873271"/>
          </a:xfrm>
          <a:prstGeom prst="rect">
            <a:avLst/>
          </a:prstGeom>
        </p:spPr>
      </p:pic>
    </p:spTree>
    <p:extLst>
      <p:ext uri="{BB962C8B-B14F-4D97-AF65-F5344CB8AC3E}">
        <p14:creationId xmlns:p14="http://schemas.microsoft.com/office/powerpoint/2010/main" val="1147778563"/>
      </p:ext>
    </p:extLst>
  </p:cSld>
  <p:clrMapOvr>
    <a:masterClrMapping/>
  </p:clrMapOvr>
</p:sld>
</file>

<file path=ppt/theme/theme1.xml><?xml version="1.0" encoding="utf-8"?>
<a:theme xmlns:a="http://schemas.openxmlformats.org/drawingml/2006/main" name="Эмблема">
  <a:themeElements>
    <a:clrScheme name="Эмблема">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Эмблема">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Эмблема">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TM10001106[[fn=Эмблема]]</Template>
  <TotalTime>94</TotalTime>
  <Words>668</Words>
  <Application>Microsoft Office PowerPoint</Application>
  <PresentationFormat>Широкоэкранный</PresentationFormat>
  <Paragraphs>27</Paragraphs>
  <Slides>12</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12</vt:i4>
      </vt:variant>
    </vt:vector>
  </HeadingPairs>
  <TitlesOfParts>
    <vt:vector size="19" baseType="lpstr">
      <vt:lpstr>Arial</vt:lpstr>
      <vt:lpstr>Calibri</vt:lpstr>
      <vt:lpstr>Corbel</vt:lpstr>
      <vt:lpstr>Gill Sans MT</vt:lpstr>
      <vt:lpstr>Impact</vt:lpstr>
      <vt:lpstr>Wingdings</vt:lpstr>
      <vt:lpstr>Эмблема</vt:lpstr>
      <vt:lpstr>Внедрение игровых технологий в процесс обучения математике</vt:lpstr>
      <vt:lpstr>Игровые технологии как драйвер эффективности уроков математики</vt:lpstr>
      <vt:lpstr>Актуальность игровых подходов в обучении математике</vt:lpstr>
      <vt:lpstr>Командные математические игры: механика и примеры</vt:lpstr>
      <vt:lpstr>Викторины и квизы: мотивация через соревнование</vt:lpstr>
      <vt:lpstr>Ролевые и деловые игры в обучении математике</vt:lpstr>
      <vt:lpstr>Ключевые преимущества игровых технологий</vt:lpstr>
      <vt:lpstr>Итоги и перспективы: эффективная математика через игру</vt:lpstr>
      <vt:lpstr>МАТЕМАТИЧЕСКАЯ АБАКА </vt:lpstr>
      <vt:lpstr>Домино</vt:lpstr>
      <vt:lpstr>«Бонусы»</vt:lpstr>
      <vt:lpstr>Викторины https://console.myquiz.ru/Quizzes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Геймификация на уроках математики</dc:title>
  <dc:creator>User</dc:creator>
  <cp:lastModifiedBy>User</cp:lastModifiedBy>
  <cp:revision>9</cp:revision>
  <dcterms:created xsi:type="dcterms:W3CDTF">2025-11-29T16:32:27Z</dcterms:created>
  <dcterms:modified xsi:type="dcterms:W3CDTF">2026-05-09T15:34:29Z</dcterms:modified>
</cp:coreProperties>
</file>